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</p:sldIdLst>
  <p:sldSz cx="10287000" cy="12852400"/>
  <p:notesSz cx="6858000" cy="9144000"/>
  <p:embeddedFontLst>
    <p:embeddedFont>
      <p:font typeface="Roboto" panose="02000000000000000000" pitchFamily="2" charset="0"/>
      <p:regular r:id="rId6"/>
      <p:bold r:id="rId7"/>
    </p:embeddedFont>
    <p:embeddedFont>
      <p:font typeface="Roboto Bold" panose="02000000000000000000" charset="0"/>
      <p:regular r:id="rId8"/>
    </p:embeddedFont>
    <p:embeddedFont>
      <p:font typeface="Trade Gothic" panose="020B0604020202020204" charset="0"/>
      <p:regular r:id="rId9"/>
    </p:embeddedFont>
    <p:embeddedFont>
      <p:font typeface="Trade Gothic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7F8484-6E52-F192-D09A-219AED7228D1}" name="Noel F." initials="NF" userId="9bbe63c57bd963c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2640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1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2041" y="7995024"/>
            <a:ext cx="3291840" cy="0"/>
          </a:xfrm>
          <a:prstGeom prst="line">
            <a:avLst/>
          </a:prstGeom>
          <a:ln w="952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541" y="-1543663"/>
            <a:ext cx="10287000" cy="5789951"/>
          </a:xfrm>
          <a:custGeom>
            <a:avLst/>
            <a:gdLst/>
            <a:ahLst/>
            <a:cxnLst/>
            <a:rect l="l" t="t" r="r" b="b"/>
            <a:pathLst>
              <a:path w="10287000" h="5789951">
                <a:moveTo>
                  <a:pt x="0" y="0"/>
                </a:moveTo>
                <a:lnTo>
                  <a:pt x="10287000" y="0"/>
                </a:lnTo>
                <a:lnTo>
                  <a:pt x="10287000" y="5789951"/>
                </a:lnTo>
                <a:lnTo>
                  <a:pt x="0" y="57899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79784" y="-1346200"/>
            <a:ext cx="2016716" cy="2016716"/>
          </a:xfrm>
          <a:custGeom>
            <a:avLst/>
            <a:gdLst/>
            <a:ahLst/>
            <a:cxnLst/>
            <a:rect l="l" t="t" r="r" b="b"/>
            <a:pathLst>
              <a:path w="2016716" h="2016716">
                <a:moveTo>
                  <a:pt x="0" y="0"/>
                </a:moveTo>
                <a:lnTo>
                  <a:pt x="2016716" y="0"/>
                </a:lnTo>
                <a:lnTo>
                  <a:pt x="2016716" y="2016716"/>
                </a:lnTo>
                <a:lnTo>
                  <a:pt x="0" y="20167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0" y="3107837"/>
            <a:ext cx="10287000" cy="1208937"/>
            <a:chOff x="0" y="0"/>
            <a:chExt cx="2709333" cy="318403"/>
          </a:xfrm>
        </p:grpSpPr>
        <p:sp>
          <p:nvSpPr>
            <p:cNvPr id="6" name="Freeform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18403"/>
            </a:xfrm>
            <a:custGeom>
              <a:avLst/>
              <a:gdLst/>
              <a:ahLst/>
              <a:cxnLst/>
              <a:rect l="l" t="t" r="r" b="b"/>
              <a:pathLst>
                <a:path w="2709333" h="318403">
                  <a:moveTo>
                    <a:pt x="0" y="0"/>
                  </a:moveTo>
                  <a:lnTo>
                    <a:pt x="2709333" y="0"/>
                  </a:lnTo>
                  <a:lnTo>
                    <a:pt x="2709333" y="318403"/>
                  </a:lnTo>
                  <a:lnTo>
                    <a:pt x="0" y="318403"/>
                  </a:lnTo>
                  <a:close/>
                </a:path>
              </a:pathLst>
            </a:custGeom>
            <a:solidFill>
              <a:srgbClr val="43608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709333" cy="3946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41" y="2962738"/>
            <a:ext cx="10287000" cy="146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1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 TSUNAMI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541" y="7604499"/>
            <a:ext cx="10287000" cy="1123212"/>
            <a:chOff x="0" y="0"/>
            <a:chExt cx="2709333" cy="295825"/>
          </a:xfrm>
        </p:grpSpPr>
        <p:sp>
          <p:nvSpPr>
            <p:cNvPr id="10" name="Freeform 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295825"/>
            </a:xfrm>
            <a:custGeom>
              <a:avLst/>
              <a:gdLst/>
              <a:ahLst/>
              <a:cxnLst/>
              <a:rect l="l" t="t" r="r" b="b"/>
              <a:pathLst>
                <a:path w="2709333" h="295825">
                  <a:moveTo>
                    <a:pt x="0" y="0"/>
                  </a:moveTo>
                  <a:lnTo>
                    <a:pt x="2709333" y="0"/>
                  </a:lnTo>
                  <a:lnTo>
                    <a:pt x="2709333" y="295825"/>
                  </a:lnTo>
                  <a:lnTo>
                    <a:pt x="0" y="295825"/>
                  </a:lnTo>
                  <a:close/>
                </a:path>
              </a:pathLst>
            </a:custGeom>
            <a:solidFill>
              <a:srgbClr val="43608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709333" cy="372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80273" y="3274893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225111" y="3274893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8919372" y="-556599"/>
            <a:ext cx="428923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Trade Gothic"/>
                <a:ea typeface="Trade Gothic"/>
                <a:cs typeface="Trade Gothic"/>
                <a:sym typeface="Trade Gothic"/>
              </a:rPr>
              <a:t>logo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41" y="7433418"/>
            <a:ext cx="10532650" cy="1461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79"/>
              </a:lnSpc>
            </a:pPr>
            <a:r>
              <a:rPr lang="en-US" sz="7699" b="1" spc="-254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TSUNAMI </a:t>
            </a:r>
          </a:p>
        </p:txBody>
      </p:sp>
      <p:sp>
        <p:nvSpPr>
          <p:cNvPr id="16" name="Freeform 16"/>
          <p:cNvSpPr/>
          <p:nvPr/>
        </p:nvSpPr>
        <p:spPr>
          <a:xfrm>
            <a:off x="9225111" y="7728693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80273" y="7728693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6541" y="4424511"/>
            <a:ext cx="10287000" cy="3030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1"/>
              </a:lnSpc>
            </a:pPr>
            <a:r>
              <a:rPr lang="en-US" sz="439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TSUNAMI WARNING</a:t>
            </a:r>
          </a:p>
          <a:p>
            <a:pPr algn="ctr">
              <a:lnSpc>
                <a:spcPts val="2564"/>
              </a:lnSpc>
            </a:pPr>
            <a:endParaRPr lang="en-US" sz="4392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534"/>
              </a:lnSpc>
            </a:pPr>
            <a:r>
              <a:rPr lang="en-US" sz="364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1828"/>
              </a:lnSpc>
            </a:pPr>
            <a:endParaRPr lang="en-US" sz="3644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534"/>
              </a:lnSpc>
            </a:pPr>
            <a:r>
              <a:rPr lang="en-US" sz="3644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MOVE inland or to higher ground NOW</a:t>
            </a:r>
          </a:p>
          <a:p>
            <a:pPr algn="ctr">
              <a:lnSpc>
                <a:spcPts val="2573"/>
              </a:lnSpc>
            </a:pPr>
            <a:endParaRPr lang="en-US" sz="3644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3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Follow instructions from local officials; Sign up for Alerts: [website]</a:t>
            </a:r>
          </a:p>
          <a:p>
            <a:pPr algn="ctr">
              <a:lnSpc>
                <a:spcPts val="583"/>
              </a:lnSpc>
            </a:pPr>
            <a:endParaRPr lang="en-US" sz="230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680"/>
              </a:lnSpc>
            </a:pPr>
            <a:endParaRPr lang="en-US" sz="230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2"/>
              </a:lnSpc>
            </a:pPr>
            <a:r>
              <a:rPr lang="en-US" sz="230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National Weather Service updates: www.weather.gov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8908686"/>
            <a:ext cx="10293541" cy="450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5"/>
              </a:lnSpc>
            </a:pPr>
            <a:r>
              <a:rPr lang="en-US" sz="45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ALERTA DE TSUNAMI</a:t>
            </a:r>
          </a:p>
          <a:p>
            <a:pPr algn="ctr">
              <a:lnSpc>
                <a:spcPts val="2754"/>
              </a:lnSpc>
            </a:pPr>
            <a:endParaRPr lang="en-US" sz="4500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879"/>
              </a:lnSpc>
            </a:pPr>
            <a:r>
              <a:rPr lang="en-US" sz="39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[UBICACIÓN]</a:t>
            </a:r>
          </a:p>
          <a:p>
            <a:pPr algn="ctr">
              <a:lnSpc>
                <a:spcPts val="2910"/>
              </a:lnSpc>
            </a:pPr>
            <a:endParaRPr lang="en-US" sz="3999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27"/>
              </a:lnSpc>
            </a:pPr>
            <a:r>
              <a:rPr lang="en-US" sz="373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MUÉVASE tierra adentro o a terrenos mas altos AHORA</a:t>
            </a:r>
          </a:p>
          <a:p>
            <a:pPr algn="ctr">
              <a:lnSpc>
                <a:spcPts val="2522"/>
              </a:lnSpc>
            </a:pPr>
            <a:endParaRPr lang="en-US" sz="3739" b="1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19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Siga las instrucciones de las autoridades locales</a:t>
            </a:r>
          </a:p>
          <a:p>
            <a:pPr algn="ctr">
              <a:lnSpc>
                <a:spcPts val="582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19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Suscribirse a Alertas: [website]</a:t>
            </a:r>
          </a:p>
          <a:p>
            <a:pPr algn="ctr">
              <a:lnSpc>
                <a:spcPts val="388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19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Servicio Meteorológico Nacional: www.weather.gov/ewx/espanol</a:t>
            </a:r>
          </a:p>
          <a:p>
            <a:pPr algn="ctr">
              <a:lnSpc>
                <a:spcPts val="2522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559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eaa31-b6a2-48c3-bc29-b8a97502b202" xsi:nil="true"/>
    <lcf76f155ced4ddcb4097134ff3c332f xmlns="53964cc8-56f4-4807-baa0-645391554a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8060FD9CA7248A24F8DC86BA3C361" ma:contentTypeVersion="10" ma:contentTypeDescription="Create a new document." ma:contentTypeScope="" ma:versionID="835dd694ed3aace8b1421697f0d5588f">
  <xsd:schema xmlns:xsd="http://www.w3.org/2001/XMLSchema" xmlns:xs="http://www.w3.org/2001/XMLSchema" xmlns:p="http://schemas.microsoft.com/office/2006/metadata/properties" xmlns:ns2="53964cc8-56f4-4807-baa0-645391554a8e" xmlns:ns3="d41eaa31-b6a2-48c3-bc29-b8a97502b202" targetNamespace="http://schemas.microsoft.com/office/2006/metadata/properties" ma:root="true" ma:fieldsID="ee578d5a979720de7f2e6cd99a490829" ns2:_="" ns3:_="">
    <xsd:import namespace="53964cc8-56f4-4807-baa0-645391554a8e"/>
    <xsd:import namespace="d41eaa31-b6a2-48c3-bc29-b8a97502b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64cc8-56f4-4807-baa0-645391554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057cfca-d4c0-46ea-bef7-47a653588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eaa31-b6a2-48c3-bc29-b8a97502b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f3d4b4-164b-4b4f-8b87-6158216b4d25}" ma:internalName="TaxCatchAll" ma:showField="CatchAllData" ma:web="d41eaa31-b6a2-48c3-bc29-b8a97502b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664B5-98A8-45B2-B3AC-18E001EF7454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d41eaa31-b6a2-48c3-bc29-b8a97502b202"/>
    <ds:schemaRef ds:uri="53964cc8-56f4-4807-baa0-645391554a8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2AC85B8-B5FC-4E3A-8432-C61696B585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964cc8-56f4-4807-baa0-645391554a8e"/>
    <ds:schemaRef ds:uri="d41eaa31-b6a2-48c3-bc29-b8a97502b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D51959-708B-4CBE-9240-6201EAB289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82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Roboto</vt:lpstr>
      <vt:lpstr>Calibri</vt:lpstr>
      <vt:lpstr>Trade Gothic Bold</vt:lpstr>
      <vt:lpstr>Arial</vt:lpstr>
      <vt:lpstr>Roboto Bold</vt:lpstr>
      <vt:lpstr>Trade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- Customizable Templates</dc:title>
  <dc:creator>Arnold, Christophe (DEM)</dc:creator>
  <cp:lastModifiedBy>Madalyn Bryant</cp:lastModifiedBy>
  <cp:revision>6</cp:revision>
  <dcterms:created xsi:type="dcterms:W3CDTF">2006-08-16T00:00:00Z</dcterms:created>
  <dcterms:modified xsi:type="dcterms:W3CDTF">2026-01-22T17:11:58Z</dcterms:modified>
  <dc:identifier>DAG0kKW_zFc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0x0101009598060FD9CA7248A24F8DC86BA3C361</vt:lpwstr>
  </property>
  <property fmtid="{D5CDD505-2E9C-101B-9397-08002B2CF9AE}" pid="3" name="MediaServiceImageTags">
    <vt:lpwstr/>
  </property>
</Properties>
</file>