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60" r:id="rId5"/>
  </p:sldIdLst>
  <p:sldSz cx="10287000" cy="12852400"/>
  <p:notesSz cx="6858000" cy="9144000"/>
  <p:embeddedFontLst>
    <p:embeddedFont>
      <p:font typeface="Roboto" panose="02000000000000000000" pitchFamily="2" charset="0"/>
      <p:regular r:id="rId6"/>
      <p:bold r:id="rId7"/>
    </p:embeddedFont>
    <p:embeddedFont>
      <p:font typeface="Roboto Bold" panose="02000000000000000000" charset="0"/>
      <p:regular r:id="rId8"/>
    </p:embeddedFont>
    <p:embeddedFont>
      <p:font typeface="Trade Gothic" panose="020B0604020202020204" charset="0"/>
      <p:regular r:id="rId9"/>
    </p:embeddedFont>
    <p:embeddedFont>
      <p:font typeface="Trade Gothic Bold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97F8484-6E52-F192-D09A-219AED7228D1}" name="Noel F." initials="NF" userId="9bbe63c57bd963c4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2640" y="25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541" y="4177339"/>
            <a:ext cx="10287000" cy="8675061"/>
            <a:chOff x="0" y="0"/>
            <a:chExt cx="2709333" cy="2222184"/>
          </a:xfrm>
        </p:grpSpPr>
        <p:sp>
          <p:nvSpPr>
            <p:cNvPr id="3" name="Freeform 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2709333" cy="2222184"/>
            </a:xfrm>
            <a:custGeom>
              <a:avLst/>
              <a:gdLst/>
              <a:ahLst/>
              <a:cxnLst/>
              <a:rect l="l" t="t" r="r" b="b"/>
              <a:pathLst>
                <a:path w="2709333" h="2222184">
                  <a:moveTo>
                    <a:pt x="0" y="0"/>
                  </a:moveTo>
                  <a:lnTo>
                    <a:pt x="2709333" y="0"/>
                  </a:lnTo>
                  <a:lnTo>
                    <a:pt x="2709333" y="2222184"/>
                  </a:lnTo>
                  <a:lnTo>
                    <a:pt x="0" y="2222184"/>
                  </a:lnTo>
                  <a:close/>
                </a:path>
              </a:pathLst>
            </a:custGeom>
            <a:solidFill>
              <a:srgbClr val="B8B0A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709333" cy="22983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4380" y="7643459"/>
            <a:ext cx="10301379" cy="1328509"/>
            <a:chOff x="0" y="0"/>
            <a:chExt cx="2694851" cy="349895"/>
          </a:xfrm>
        </p:grpSpPr>
        <p:sp>
          <p:nvSpPr>
            <p:cNvPr id="6" name="Freeform 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2694851" cy="349895"/>
            </a:xfrm>
            <a:custGeom>
              <a:avLst/>
              <a:gdLst/>
              <a:ahLst/>
              <a:cxnLst/>
              <a:rect l="l" t="t" r="r" b="b"/>
              <a:pathLst>
                <a:path w="2694851" h="349895">
                  <a:moveTo>
                    <a:pt x="0" y="0"/>
                  </a:moveTo>
                  <a:lnTo>
                    <a:pt x="2694851" y="0"/>
                  </a:lnTo>
                  <a:lnTo>
                    <a:pt x="2694851" y="349895"/>
                  </a:lnTo>
                  <a:lnTo>
                    <a:pt x="0" y="3498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2694851" cy="4260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-6541" y="-68530"/>
            <a:ext cx="10287000" cy="3162002"/>
          </a:xfrm>
          <a:custGeom>
            <a:avLst/>
            <a:gdLst/>
            <a:ahLst/>
            <a:cxnLst/>
            <a:rect l="l" t="t" r="r" b="b"/>
            <a:pathLst>
              <a:path w="10287000" h="3162002">
                <a:moveTo>
                  <a:pt x="0" y="0"/>
                </a:moveTo>
                <a:lnTo>
                  <a:pt x="10287000" y="0"/>
                </a:lnTo>
                <a:lnTo>
                  <a:pt x="10287000" y="3162002"/>
                </a:lnTo>
                <a:lnTo>
                  <a:pt x="0" y="3162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0671" r="-2011" b="-6044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-6541" y="2971171"/>
            <a:ext cx="10287000" cy="1259393"/>
            <a:chOff x="0" y="0"/>
            <a:chExt cx="2709333" cy="331692"/>
          </a:xfrm>
        </p:grpSpPr>
        <p:sp>
          <p:nvSpPr>
            <p:cNvPr id="10" name="Freeform 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2709333" cy="331692"/>
            </a:xfrm>
            <a:custGeom>
              <a:avLst/>
              <a:gdLst/>
              <a:ahLst/>
              <a:cxnLst/>
              <a:rect l="l" t="t" r="r" b="b"/>
              <a:pathLst>
                <a:path w="2709333" h="331692">
                  <a:moveTo>
                    <a:pt x="0" y="0"/>
                  </a:moveTo>
                  <a:lnTo>
                    <a:pt x="2709333" y="0"/>
                  </a:lnTo>
                  <a:lnTo>
                    <a:pt x="2709333" y="331692"/>
                  </a:lnTo>
                  <a:lnTo>
                    <a:pt x="0" y="3316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2709333" cy="407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2488" y="293096"/>
            <a:ext cx="2016716" cy="2016716"/>
          </a:xfrm>
          <a:custGeom>
            <a:avLst/>
            <a:gdLst/>
            <a:ahLst/>
            <a:cxnLst/>
            <a:rect l="l" t="t" r="r" b="b"/>
            <a:pathLst>
              <a:path w="2016716" h="2016716">
                <a:moveTo>
                  <a:pt x="0" y="0"/>
                </a:moveTo>
                <a:lnTo>
                  <a:pt x="2016716" y="0"/>
                </a:lnTo>
                <a:lnTo>
                  <a:pt x="2016716" y="2016716"/>
                </a:lnTo>
                <a:lnTo>
                  <a:pt x="0" y="20167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-31698" y="3406468"/>
            <a:ext cx="10287000" cy="81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6"/>
              </a:lnSpc>
            </a:pPr>
            <a:r>
              <a:rPr lang="en-US" sz="5699" b="1" spc="-341" dirty="0">
                <a:solidFill>
                  <a:srgbClr val="FFFFFF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WEATHER EVENT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8445" y="8066459"/>
            <a:ext cx="10232014" cy="76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2"/>
              </a:lnSpc>
            </a:pPr>
            <a:r>
              <a:rPr lang="en-US" sz="5299" b="1" dirty="0">
                <a:solidFill>
                  <a:srgbClr val="FFFFFF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EVENTO METEOROLOGICO</a:t>
            </a:r>
          </a:p>
        </p:txBody>
      </p:sp>
      <p:sp>
        <p:nvSpPr>
          <p:cNvPr id="15" name="Freeform 15"/>
          <p:cNvSpPr/>
          <p:nvPr/>
        </p:nvSpPr>
        <p:spPr>
          <a:xfrm>
            <a:off x="532431" y="7724704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8" y="0"/>
                </a:lnTo>
                <a:lnTo>
                  <a:pt x="962668" y="874825"/>
                </a:lnTo>
                <a:lnTo>
                  <a:pt x="0" y="8748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8871136" y="7784120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7" y="0"/>
                </a:lnTo>
                <a:lnTo>
                  <a:pt x="962667" y="874825"/>
                </a:lnTo>
                <a:lnTo>
                  <a:pt x="0" y="8748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532431" y="3136081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8" y="0"/>
                </a:lnTo>
                <a:lnTo>
                  <a:pt x="962668" y="874824"/>
                </a:lnTo>
                <a:lnTo>
                  <a:pt x="0" y="8748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8871136" y="3136081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7" y="0"/>
                </a:lnTo>
                <a:lnTo>
                  <a:pt x="962667" y="874824"/>
                </a:lnTo>
                <a:lnTo>
                  <a:pt x="0" y="8748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1126384" y="1082697"/>
            <a:ext cx="428923" cy="361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Trade Gothic"/>
                <a:ea typeface="Trade Gothic"/>
                <a:cs typeface="Trade Gothic"/>
                <a:sym typeface="Trade Gothic"/>
              </a:rPr>
              <a:t>logo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0" y="4368757"/>
            <a:ext cx="10287000" cy="3399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8"/>
              </a:lnSpc>
            </a:pPr>
            <a:r>
              <a:rPr lang="en-US" sz="4492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EXTREME COLD</a:t>
            </a:r>
          </a:p>
          <a:p>
            <a:pPr algn="ctr">
              <a:lnSpc>
                <a:spcPts val="2661"/>
              </a:lnSpc>
            </a:pPr>
            <a:endParaRPr lang="en-US" sz="4492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631"/>
              </a:lnSpc>
            </a:pPr>
            <a:r>
              <a:rPr lang="en-US" sz="3744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[LOCATION] </a:t>
            </a:r>
          </a:p>
          <a:p>
            <a:pPr algn="ctr">
              <a:lnSpc>
                <a:spcPts val="1925"/>
              </a:lnSpc>
            </a:pPr>
            <a:endParaRPr lang="en-US" sz="3744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631"/>
              </a:lnSpc>
            </a:pPr>
            <a:r>
              <a:rPr lang="en-US" sz="3744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LIMIT outdoor activity</a:t>
            </a:r>
          </a:p>
          <a:p>
            <a:pPr algn="ctr">
              <a:lnSpc>
                <a:spcPts val="2670"/>
              </a:lnSpc>
            </a:pPr>
            <a:endParaRPr lang="en-US" sz="3744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2231"/>
              </a:lnSpc>
            </a:pPr>
            <a:r>
              <a:rPr lang="en-US" sz="23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Follow instructions from local officials; Sign up for Alerts: [website]</a:t>
            </a:r>
          </a:p>
          <a:p>
            <a:pPr algn="ctr">
              <a:lnSpc>
                <a:spcPts val="1164"/>
              </a:lnSpc>
            </a:pPr>
            <a:endParaRPr lang="en-US" sz="23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231"/>
              </a:lnSpc>
            </a:pPr>
            <a:r>
              <a:rPr lang="en-US" sz="23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National Weather Service updates: www.weather.gov</a:t>
            </a:r>
          </a:p>
          <a:p>
            <a:pPr algn="ctr">
              <a:lnSpc>
                <a:spcPts val="2523"/>
              </a:lnSpc>
            </a:pPr>
            <a:endParaRPr lang="en-US" sz="23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-6541" y="9191627"/>
            <a:ext cx="10293541" cy="4193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65"/>
              </a:lnSpc>
              <a:spcBef>
                <a:spcPts val="600"/>
              </a:spcBef>
            </a:pPr>
            <a:r>
              <a:rPr lang="en-US" sz="45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FRÍO EXTREMO</a:t>
            </a:r>
          </a:p>
          <a:p>
            <a:pPr algn="ctr">
              <a:lnSpc>
                <a:spcPts val="2500"/>
              </a:lnSpc>
            </a:pPr>
            <a:endParaRPr lang="en-US" sz="3000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879"/>
              </a:lnSpc>
            </a:pPr>
            <a:r>
              <a:rPr lang="en-US" sz="3999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[UBICACIÓN]</a:t>
            </a:r>
          </a:p>
          <a:p>
            <a:pPr algn="ctr">
              <a:lnSpc>
                <a:spcPts val="2500"/>
              </a:lnSpc>
            </a:pPr>
            <a:endParaRPr lang="en-US" sz="3999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627"/>
              </a:lnSpc>
            </a:pPr>
            <a:r>
              <a:rPr lang="en-US" sz="3739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LIMITE la </a:t>
            </a:r>
            <a:r>
              <a:rPr lang="en-US" sz="3739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actividad</a:t>
            </a:r>
            <a:r>
              <a:rPr lang="en-US" sz="3739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al </a:t>
            </a:r>
            <a:r>
              <a:rPr lang="en-US" sz="3739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aire</a:t>
            </a:r>
            <a:r>
              <a:rPr lang="en-US" sz="3739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libre</a:t>
            </a:r>
          </a:p>
          <a:p>
            <a:pPr algn="ctr">
              <a:lnSpc>
                <a:spcPts val="2522"/>
              </a:lnSpc>
            </a:pPr>
            <a:endParaRPr lang="en-US" sz="3739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2230"/>
              </a:lnSpc>
            </a:pPr>
            <a:r>
              <a:rPr lang="en-US" sz="2299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Siga las </a:t>
            </a:r>
            <a:r>
              <a:rPr lang="en-US" sz="2299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instrucciones</a:t>
            </a:r>
            <a:r>
              <a:rPr lang="en-US" sz="2299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de las </a:t>
            </a:r>
            <a:r>
              <a:rPr lang="en-US" sz="2299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autoridades</a:t>
            </a:r>
            <a:r>
              <a:rPr lang="en-US" sz="2299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locales </a:t>
            </a:r>
          </a:p>
          <a:p>
            <a:pPr algn="ctr">
              <a:lnSpc>
                <a:spcPts val="776"/>
              </a:lnSpc>
            </a:pPr>
            <a:endParaRPr lang="en-US" sz="2299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230"/>
              </a:lnSpc>
            </a:pPr>
            <a:r>
              <a:rPr lang="en-US" sz="2299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Suscribirse</a:t>
            </a:r>
            <a:r>
              <a:rPr lang="en-US" sz="2299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a </a:t>
            </a:r>
            <a:r>
              <a:rPr lang="en-US" sz="2299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Alertas</a:t>
            </a:r>
            <a:r>
              <a:rPr lang="en-US" sz="2299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: [website]</a:t>
            </a:r>
          </a:p>
          <a:p>
            <a:pPr algn="ctr">
              <a:lnSpc>
                <a:spcPts val="775"/>
              </a:lnSpc>
            </a:pPr>
            <a:endParaRPr lang="en-US" sz="2299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230"/>
              </a:lnSpc>
            </a:pPr>
            <a:r>
              <a:rPr lang="en-US" sz="2299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Servicio </a:t>
            </a:r>
            <a:r>
              <a:rPr lang="en-US" sz="2299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Meteorológico</a:t>
            </a:r>
            <a:r>
              <a:rPr lang="en-US" sz="2299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Nacional: www.weather.gov/ewx/espanol</a:t>
            </a:r>
          </a:p>
          <a:p>
            <a:pPr algn="ctr">
              <a:lnSpc>
                <a:spcPts val="2522"/>
              </a:lnSpc>
            </a:pPr>
            <a:endParaRPr lang="en-US" sz="2299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559"/>
              </a:lnSpc>
            </a:pPr>
            <a:endParaRPr lang="en-US" sz="2299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41eaa31-b6a2-48c3-bc29-b8a97502b202" xsi:nil="true"/>
    <lcf76f155ced4ddcb4097134ff3c332f xmlns="53964cc8-56f4-4807-baa0-645391554a8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98060FD9CA7248A24F8DC86BA3C361" ma:contentTypeVersion="10" ma:contentTypeDescription="Create a new document." ma:contentTypeScope="" ma:versionID="835dd694ed3aace8b1421697f0d5588f">
  <xsd:schema xmlns:xsd="http://www.w3.org/2001/XMLSchema" xmlns:xs="http://www.w3.org/2001/XMLSchema" xmlns:p="http://schemas.microsoft.com/office/2006/metadata/properties" xmlns:ns2="53964cc8-56f4-4807-baa0-645391554a8e" xmlns:ns3="d41eaa31-b6a2-48c3-bc29-b8a97502b202" targetNamespace="http://schemas.microsoft.com/office/2006/metadata/properties" ma:root="true" ma:fieldsID="ee578d5a979720de7f2e6cd99a490829" ns2:_="" ns3:_="">
    <xsd:import namespace="53964cc8-56f4-4807-baa0-645391554a8e"/>
    <xsd:import namespace="d41eaa31-b6a2-48c3-bc29-b8a97502b2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964cc8-56f4-4807-baa0-645391554a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057cfca-d4c0-46ea-bef7-47a653588f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eaa31-b6a2-48c3-bc29-b8a97502b20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3f3d4b4-164b-4b4f-8b87-6158216b4d25}" ma:internalName="TaxCatchAll" ma:showField="CatchAllData" ma:web="d41eaa31-b6a2-48c3-bc29-b8a97502b2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E6664B5-98A8-45B2-B3AC-18E001EF7454}">
  <ds:schemaRefs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infopath/2007/PartnerControls"/>
    <ds:schemaRef ds:uri="d41eaa31-b6a2-48c3-bc29-b8a97502b202"/>
    <ds:schemaRef ds:uri="53964cc8-56f4-4807-baa0-645391554a8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2AC85B8-B5FC-4E3A-8432-C61696B585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964cc8-56f4-4807-baa0-645391554a8e"/>
    <ds:schemaRef ds:uri="d41eaa31-b6a2-48c3-bc29-b8a97502b2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8D51959-708B-4CBE-9240-6201EAB289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75</Words>
  <Application>Microsoft Office PowerPoint</Application>
  <PresentationFormat>Custom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Roboto Bold</vt:lpstr>
      <vt:lpstr>Calibri</vt:lpstr>
      <vt:lpstr>Roboto</vt:lpstr>
      <vt:lpstr>Arial</vt:lpstr>
      <vt:lpstr>Trade Gothic</vt:lpstr>
      <vt:lpstr>Trade Gothic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CCP - Customizable Templates</dc:title>
  <dc:creator>Arnold, Christophe (DEM)</dc:creator>
  <cp:lastModifiedBy>Madalyn Bryant</cp:lastModifiedBy>
  <cp:revision>7</cp:revision>
  <dcterms:created xsi:type="dcterms:W3CDTF">2006-08-16T00:00:00Z</dcterms:created>
  <dcterms:modified xsi:type="dcterms:W3CDTF">2026-01-22T17:11:20Z</dcterms:modified>
  <dc:identifier>DAG0kKW_zFc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0x0101009598060FD9CA7248A24F8DC86BA3C361</vt:lpwstr>
  </property>
  <property fmtid="{D5CDD505-2E9C-101B-9397-08002B2CF9AE}" pid="3" name="MediaServiceImageTags">
    <vt:lpwstr/>
  </property>
</Properties>
</file>