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" panose="020B0604020202020204" charset="0"/>
      <p:regular r:id="rId9"/>
    </p:embeddedFont>
    <p:embeddedFont>
      <p:font typeface="Trade Gothic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BB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3498362"/>
          </a:xfrm>
          <a:custGeom>
            <a:avLst/>
            <a:gdLst/>
            <a:ahLst/>
            <a:cxnLst/>
            <a:rect l="l" t="t" r="r" b="b"/>
            <a:pathLst>
              <a:path w="10287000" h="3498362">
                <a:moveTo>
                  <a:pt x="0" y="0"/>
                </a:moveTo>
                <a:lnTo>
                  <a:pt x="10287000" y="0"/>
                </a:lnTo>
                <a:lnTo>
                  <a:pt x="10287000" y="3498362"/>
                </a:lnTo>
                <a:lnTo>
                  <a:pt x="0" y="3498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1368" b="-4491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2713855"/>
            <a:ext cx="10287000" cy="1163050"/>
            <a:chOff x="0" y="0"/>
            <a:chExt cx="2709333" cy="306318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06318"/>
            </a:xfrm>
            <a:custGeom>
              <a:avLst/>
              <a:gdLst/>
              <a:ahLst/>
              <a:cxnLst/>
              <a:rect l="l" t="t" r="r" b="b"/>
              <a:pathLst>
                <a:path w="2709333" h="306318">
                  <a:moveTo>
                    <a:pt x="0" y="0"/>
                  </a:moveTo>
                  <a:lnTo>
                    <a:pt x="2709333" y="0"/>
                  </a:lnTo>
                  <a:lnTo>
                    <a:pt x="2709333" y="306318"/>
                  </a:lnTo>
                  <a:lnTo>
                    <a:pt x="0" y="306318"/>
                  </a:lnTo>
                  <a:close/>
                </a:path>
              </a:pathLst>
            </a:custGeom>
            <a:solidFill>
              <a:srgbClr val="3A50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709333" cy="382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81282" y="8409581"/>
            <a:ext cx="329184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588" y="367221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3908" y="7580472"/>
            <a:ext cx="10287000" cy="1163050"/>
            <a:chOff x="0" y="0"/>
            <a:chExt cx="2709333" cy="306318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06318"/>
            </a:xfrm>
            <a:custGeom>
              <a:avLst/>
              <a:gdLst/>
              <a:ahLst/>
              <a:cxnLst/>
              <a:rect l="l" t="t" r="r" b="b"/>
              <a:pathLst>
                <a:path w="2709333" h="306318">
                  <a:moveTo>
                    <a:pt x="0" y="0"/>
                  </a:moveTo>
                  <a:lnTo>
                    <a:pt x="2709333" y="0"/>
                  </a:lnTo>
                  <a:lnTo>
                    <a:pt x="2709333" y="306318"/>
                  </a:lnTo>
                  <a:lnTo>
                    <a:pt x="0" y="306318"/>
                  </a:lnTo>
                  <a:close/>
                </a:path>
              </a:pathLst>
            </a:custGeom>
            <a:solidFill>
              <a:srgbClr val="3A50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2709333" cy="382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908" y="2716217"/>
            <a:ext cx="10287000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WEATHER EVENT</a:t>
            </a:r>
          </a:p>
        </p:txBody>
      </p:sp>
      <p:sp>
        <p:nvSpPr>
          <p:cNvPr id="12" name="Freeform 12"/>
          <p:cNvSpPr/>
          <p:nvPr/>
        </p:nvSpPr>
        <p:spPr>
          <a:xfrm>
            <a:off x="484279" y="2856488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232485" y="1156821"/>
            <a:ext cx="428923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3A505B"/>
                </a:solidFill>
                <a:latin typeface="Trade Gothic"/>
                <a:ea typeface="Trade Gothic"/>
                <a:cs typeface="Trade Gothic"/>
                <a:sym typeface="Trade Gothic"/>
              </a:rPr>
              <a:t>logo</a:t>
            </a:r>
          </a:p>
        </p:txBody>
      </p:sp>
      <p:sp>
        <p:nvSpPr>
          <p:cNvPr id="14" name="Freeform 14"/>
          <p:cNvSpPr/>
          <p:nvPr/>
        </p:nvSpPr>
        <p:spPr>
          <a:xfrm>
            <a:off x="8980718" y="2857968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484279" y="7724585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980718" y="7724585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3908" y="8838773"/>
            <a:ext cx="10287000" cy="450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ALERTA DE INUNDACIÓN</a:t>
            </a:r>
          </a:p>
          <a:p>
            <a:pPr algn="ctr">
              <a:lnSpc>
                <a:spcPts val="2661"/>
              </a:lnSpc>
            </a:pPr>
            <a:endParaRPr lang="en-US" sz="4492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2022"/>
              </a:lnSpc>
            </a:pPr>
            <a:endParaRPr lang="en-US" sz="3744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REFUGIARSE en el lugar. Si está afuera, MUÉVASE cuesta arriba desde el agua.</a:t>
            </a:r>
          </a:p>
          <a:p>
            <a:pPr algn="ctr">
              <a:lnSpc>
                <a:spcPts val="2670"/>
              </a:lnSpc>
            </a:pPr>
            <a:endParaRPr lang="en-US" sz="3744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1"/>
              </a:lnSpc>
            </a:pPr>
            <a:r>
              <a:rPr lang="en-US"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Siga las instrucciones de las autoridades locales </a:t>
            </a:r>
          </a:p>
          <a:p>
            <a:pPr algn="ctr">
              <a:lnSpc>
                <a:spcPts val="970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1"/>
              </a:lnSpc>
            </a:pPr>
            <a:r>
              <a:rPr lang="en-US"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Suscribirse a Alertas: [website]</a:t>
            </a:r>
          </a:p>
          <a:p>
            <a:pPr algn="ctr">
              <a:lnSpc>
                <a:spcPts val="970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1"/>
              </a:lnSpc>
            </a:pPr>
            <a:r>
              <a:rPr lang="en-US"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Servicio Meteorológico Nacional: www.weather.gov/ewx/espanol</a:t>
            </a:r>
          </a:p>
          <a:p>
            <a:pPr algn="ctr">
              <a:lnSpc>
                <a:spcPts val="2231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23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908" y="3969438"/>
            <a:ext cx="10287000" cy="386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FLOOD WARNING</a:t>
            </a:r>
          </a:p>
          <a:p>
            <a:pPr algn="ctr">
              <a:lnSpc>
                <a:spcPts val="2661"/>
              </a:lnSpc>
            </a:pPr>
            <a:endParaRPr lang="en-US" sz="4492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2022"/>
              </a:lnSpc>
            </a:pPr>
            <a:endParaRPr lang="en-US" sz="3744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SHELTER in place. If outside, MOVE uphill from water</a:t>
            </a:r>
          </a:p>
          <a:p>
            <a:pPr algn="ctr">
              <a:lnSpc>
                <a:spcPts val="2670"/>
              </a:lnSpc>
            </a:pPr>
            <a:endParaRPr lang="en-US" sz="3744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1"/>
              </a:lnSpc>
            </a:pPr>
            <a:r>
              <a:rPr lang="en-US"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officials; Sign up for Alerts: [website]</a:t>
            </a:r>
          </a:p>
          <a:p>
            <a:pPr algn="ctr">
              <a:lnSpc>
                <a:spcPts val="1164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1"/>
              </a:lnSpc>
            </a:pPr>
            <a:r>
              <a:rPr lang="en-US"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National Weather Service updates: www.weather.gov</a:t>
            </a:r>
          </a:p>
          <a:p>
            <a:pPr algn="ctr">
              <a:lnSpc>
                <a:spcPts val="2523"/>
              </a:lnSpc>
            </a:pPr>
            <a:endParaRPr lang="en-US" sz="2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0" y="7880337"/>
            <a:ext cx="10232014" cy="7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</a:pPr>
            <a:r>
              <a:rPr lang="en-US" sz="5299" b="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EVENTO METEOROLOGICO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95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Roboto Bold</vt:lpstr>
      <vt:lpstr>Calibri</vt:lpstr>
      <vt:lpstr>Trade Gothic Bold</vt:lpstr>
      <vt:lpstr>Arial</vt:lpstr>
      <vt:lpstr>Roboto</vt:lpstr>
      <vt:lpstr>Trade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7</cp:revision>
  <dcterms:created xsi:type="dcterms:W3CDTF">2006-08-16T00:00:00Z</dcterms:created>
  <dcterms:modified xsi:type="dcterms:W3CDTF">2026-01-22T17:11:03Z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