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10287000" cy="12852400"/>
  <p:notesSz cx="6858000" cy="9144000"/>
  <p:embeddedFontLst>
    <p:embeddedFont>
      <p:font typeface="Roboto" panose="02000000000000000000" pitchFamily="2" charset="0"/>
      <p:regular r:id="rId6"/>
      <p:bold r:id="rId7"/>
    </p:embeddedFont>
    <p:embeddedFont>
      <p:font typeface="Roboto Bold" panose="02000000000000000000" charset="0"/>
      <p:regular r:id="rId8"/>
    </p:embeddedFont>
    <p:embeddedFont>
      <p:font typeface="Trade Gothic Bold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7F8484-6E52-F192-D09A-219AED7228D1}" name="Noel F." initials="NF" userId="9bbe63c57bd963c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2640" y="25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07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512191"/>
            <a:ext cx="10287000" cy="3498362"/>
          </a:xfrm>
          <a:custGeom>
            <a:avLst/>
            <a:gdLst/>
            <a:ahLst/>
            <a:cxnLst/>
            <a:rect l="l" t="t" r="r" b="b"/>
            <a:pathLst>
              <a:path w="10287000" h="3498362">
                <a:moveTo>
                  <a:pt x="0" y="0"/>
                </a:moveTo>
                <a:lnTo>
                  <a:pt x="10287000" y="0"/>
                </a:lnTo>
                <a:lnTo>
                  <a:pt x="10287000" y="3498362"/>
                </a:lnTo>
                <a:lnTo>
                  <a:pt x="0" y="3498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956" b="-20862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6411" y="7702098"/>
            <a:ext cx="10287000" cy="1388226"/>
            <a:chOff x="0" y="0"/>
            <a:chExt cx="2709333" cy="365623"/>
          </a:xfrm>
        </p:grpSpPr>
        <p:sp>
          <p:nvSpPr>
            <p:cNvPr id="4" name="Freeform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09333" cy="365623"/>
            </a:xfrm>
            <a:custGeom>
              <a:avLst/>
              <a:gdLst/>
              <a:ahLst/>
              <a:cxnLst/>
              <a:rect l="l" t="t" r="r" b="b"/>
              <a:pathLst>
                <a:path w="2709333" h="365623">
                  <a:moveTo>
                    <a:pt x="0" y="0"/>
                  </a:moveTo>
                  <a:lnTo>
                    <a:pt x="2709333" y="0"/>
                  </a:lnTo>
                  <a:lnTo>
                    <a:pt x="2709333" y="365623"/>
                  </a:lnTo>
                  <a:lnTo>
                    <a:pt x="0" y="365623"/>
                  </a:lnTo>
                  <a:close/>
                </a:path>
              </a:pathLst>
            </a:custGeom>
            <a:solidFill>
              <a:srgbClr val="890E0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709333" cy="413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0" y="8110920"/>
            <a:ext cx="10260589" cy="969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9"/>
              </a:lnSpc>
            </a:pPr>
            <a:r>
              <a:rPr lang="en-US" sz="6499" b="1" dirty="0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INCENDIO FORESTAL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2986171"/>
            <a:ext cx="10287000" cy="1168872"/>
            <a:chOff x="0" y="0"/>
            <a:chExt cx="2709333" cy="307851"/>
          </a:xfrm>
        </p:grpSpPr>
        <p:sp>
          <p:nvSpPr>
            <p:cNvPr id="8" name="Freeform 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09333" cy="307851"/>
            </a:xfrm>
            <a:custGeom>
              <a:avLst/>
              <a:gdLst/>
              <a:ahLst/>
              <a:cxnLst/>
              <a:rect l="l" t="t" r="r" b="b"/>
              <a:pathLst>
                <a:path w="2709333" h="307851">
                  <a:moveTo>
                    <a:pt x="0" y="0"/>
                  </a:moveTo>
                  <a:lnTo>
                    <a:pt x="2709333" y="0"/>
                  </a:lnTo>
                  <a:lnTo>
                    <a:pt x="2709333" y="307851"/>
                  </a:lnTo>
                  <a:lnTo>
                    <a:pt x="0" y="307851"/>
                  </a:lnTo>
                  <a:close/>
                </a:path>
              </a:pathLst>
            </a:custGeom>
            <a:solidFill>
              <a:srgbClr val="890E0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709333" cy="3554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8930" y="-323561"/>
            <a:ext cx="2016716" cy="2016716"/>
          </a:xfrm>
          <a:custGeom>
            <a:avLst/>
            <a:gdLst/>
            <a:ahLst/>
            <a:cxnLst/>
            <a:rect l="l" t="t" r="r" b="b"/>
            <a:pathLst>
              <a:path w="2016716" h="2016716">
                <a:moveTo>
                  <a:pt x="0" y="0"/>
                </a:moveTo>
                <a:lnTo>
                  <a:pt x="2016716" y="0"/>
                </a:lnTo>
                <a:lnTo>
                  <a:pt x="2016716" y="2016716"/>
                </a:lnTo>
                <a:lnTo>
                  <a:pt x="0" y="20167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424984" y="4368125"/>
            <a:ext cx="9590662" cy="3179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8"/>
              </a:lnSpc>
            </a:pPr>
            <a:r>
              <a:rPr lang="en-US" sz="449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RED FLAG WARNING</a:t>
            </a:r>
          </a:p>
          <a:p>
            <a:pPr algn="ctr">
              <a:lnSpc>
                <a:spcPts val="2661"/>
              </a:lnSpc>
            </a:pPr>
            <a:endParaRPr lang="en-US" sz="4492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31"/>
              </a:lnSpc>
            </a:pPr>
            <a:r>
              <a:rPr lang="en-US" sz="3744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[LOCATION] </a:t>
            </a:r>
          </a:p>
          <a:p>
            <a:pPr algn="ctr">
              <a:lnSpc>
                <a:spcPts val="1925"/>
              </a:lnSpc>
            </a:pPr>
            <a:endParaRPr lang="en-US" sz="3744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31"/>
              </a:lnSpc>
            </a:pPr>
            <a:r>
              <a:rPr lang="en-US" sz="3744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PREPARE a go bag in case of evacuations</a:t>
            </a:r>
          </a:p>
          <a:p>
            <a:pPr algn="ctr">
              <a:lnSpc>
                <a:spcPts val="2670"/>
              </a:lnSpc>
            </a:pPr>
            <a:endParaRPr lang="en-US" sz="3744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329"/>
              </a:lnSpc>
            </a:pPr>
            <a:r>
              <a:rPr lang="en-US" sz="240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Sign up for Alerts: [website]</a:t>
            </a:r>
          </a:p>
          <a:p>
            <a:pPr algn="ctr">
              <a:lnSpc>
                <a:spcPts val="1165"/>
              </a:lnSpc>
            </a:pPr>
            <a:endParaRPr lang="en-US" sz="240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486"/>
              </a:lnSpc>
            </a:pPr>
            <a:endParaRPr lang="en-US" sz="240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329"/>
              </a:lnSpc>
            </a:pPr>
            <a:r>
              <a:rPr lang="en-US" sz="240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Follow instructions from local officials.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2823" y="2945791"/>
            <a:ext cx="10260589" cy="1244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1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 WILDFIRE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7786" y="9253990"/>
            <a:ext cx="9590662" cy="367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6"/>
              </a:lnSpc>
            </a:pPr>
            <a:r>
              <a:rPr lang="en-US" sz="48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ALERTA</a:t>
            </a:r>
            <a:r>
              <a:rPr lang="en-US" sz="48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BANDERA ROJA</a:t>
            </a:r>
          </a:p>
          <a:p>
            <a:pPr algn="ctr">
              <a:lnSpc>
                <a:spcPts val="2754"/>
              </a:lnSpc>
            </a:pPr>
            <a:endParaRPr lang="en-US" sz="48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879"/>
              </a:lnSpc>
            </a:pPr>
            <a:r>
              <a:rPr lang="en-US" sz="399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[</a:t>
            </a:r>
            <a:r>
              <a:rPr lang="en-US" sz="399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UBICACIÓN</a:t>
            </a:r>
            <a:r>
              <a:rPr lang="en-US" sz="399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]</a:t>
            </a:r>
          </a:p>
          <a:p>
            <a:pPr algn="ctr">
              <a:lnSpc>
                <a:spcPts val="2910"/>
              </a:lnSpc>
            </a:pPr>
            <a:endParaRPr lang="en-US" sz="3999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27"/>
              </a:lnSpc>
            </a:pPr>
            <a:r>
              <a:rPr lang="en-US" sz="373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PREPARE </a:t>
            </a:r>
            <a:r>
              <a:rPr lang="en-US" sz="373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una</a:t>
            </a:r>
            <a:r>
              <a:rPr lang="en-US" sz="373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73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bolsa</a:t>
            </a:r>
            <a:r>
              <a:rPr lang="en-US" sz="373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373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viaje</a:t>
            </a:r>
            <a:r>
              <a:rPr lang="en-US" sz="373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373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emergencia</a:t>
            </a:r>
            <a:endParaRPr lang="en-US" sz="3739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851"/>
              </a:lnSpc>
            </a:pPr>
            <a:endParaRPr lang="en-US" sz="3739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328"/>
              </a:lnSpc>
            </a:pP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Suscribirse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Alertas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: [website]</a:t>
            </a:r>
          </a:p>
          <a:p>
            <a:pPr algn="ctr">
              <a:lnSpc>
                <a:spcPts val="1164"/>
              </a:lnSpc>
            </a:pPr>
            <a:endParaRPr lang="en-US" sz="24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328"/>
              </a:lnSpc>
            </a:pP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Siga las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instrucciones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las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autoridades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locales.</a:t>
            </a:r>
          </a:p>
          <a:p>
            <a:pPr algn="ctr">
              <a:lnSpc>
                <a:spcPts val="2559"/>
              </a:lnSpc>
            </a:pPr>
            <a:endParaRPr lang="en-US" sz="24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672617" y="540081"/>
            <a:ext cx="669341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logo</a:t>
            </a:r>
          </a:p>
        </p:txBody>
      </p:sp>
      <p:sp>
        <p:nvSpPr>
          <p:cNvPr id="15" name="Freeform 15"/>
          <p:cNvSpPr/>
          <p:nvPr/>
        </p:nvSpPr>
        <p:spPr>
          <a:xfrm>
            <a:off x="424984" y="7958799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8776966" y="7983467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424984" y="3133194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5"/>
                </a:lnTo>
                <a:lnTo>
                  <a:pt x="0" y="8748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8776966" y="3122787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eaa31-b6a2-48c3-bc29-b8a97502b202" xsi:nil="true"/>
    <lcf76f155ced4ddcb4097134ff3c332f xmlns="53964cc8-56f4-4807-baa0-645391554a8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98060FD9CA7248A24F8DC86BA3C361" ma:contentTypeVersion="10" ma:contentTypeDescription="Create a new document." ma:contentTypeScope="" ma:versionID="835dd694ed3aace8b1421697f0d5588f">
  <xsd:schema xmlns:xsd="http://www.w3.org/2001/XMLSchema" xmlns:xs="http://www.w3.org/2001/XMLSchema" xmlns:p="http://schemas.microsoft.com/office/2006/metadata/properties" xmlns:ns2="53964cc8-56f4-4807-baa0-645391554a8e" xmlns:ns3="d41eaa31-b6a2-48c3-bc29-b8a97502b202" targetNamespace="http://schemas.microsoft.com/office/2006/metadata/properties" ma:root="true" ma:fieldsID="ee578d5a979720de7f2e6cd99a490829" ns2:_="" ns3:_="">
    <xsd:import namespace="53964cc8-56f4-4807-baa0-645391554a8e"/>
    <xsd:import namespace="d41eaa31-b6a2-48c3-bc29-b8a97502b2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964cc8-56f4-4807-baa0-645391554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057cfca-d4c0-46ea-bef7-47a653588f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eaa31-b6a2-48c3-bc29-b8a97502b20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3f3d4b4-164b-4b4f-8b87-6158216b4d25}" ma:internalName="TaxCatchAll" ma:showField="CatchAllData" ma:web="d41eaa31-b6a2-48c3-bc29-b8a97502b2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6664B5-98A8-45B2-B3AC-18E001EF7454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d41eaa31-b6a2-48c3-bc29-b8a97502b202"/>
    <ds:schemaRef ds:uri="53964cc8-56f4-4807-baa0-645391554a8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2AC85B8-B5FC-4E3A-8432-C61696B585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964cc8-56f4-4807-baa0-645391554a8e"/>
    <ds:schemaRef ds:uri="d41eaa31-b6a2-48c3-bc29-b8a97502b2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D51959-708B-4CBE-9240-6201EAB289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62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Trade Gothic Bold</vt:lpstr>
      <vt:lpstr>Arial</vt:lpstr>
      <vt:lpstr>Roboto</vt:lpstr>
      <vt:lpstr>Roboto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CCP - Customizable Templates</dc:title>
  <dc:creator>Arnold, Christophe (DEM)</dc:creator>
  <cp:lastModifiedBy>Madalyn Bryant</cp:lastModifiedBy>
  <cp:revision>6</cp:revision>
  <dcterms:created xsi:type="dcterms:W3CDTF">2006-08-16T00:00:00Z</dcterms:created>
  <dcterms:modified xsi:type="dcterms:W3CDTF">2026-01-22T17:12:20Z</dcterms:modified>
  <dc:identifier>DAG0kKW_zFc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0x0101009598060FD9CA7248A24F8DC86BA3C361</vt:lpwstr>
  </property>
  <property fmtid="{D5CDD505-2E9C-101B-9397-08002B2CF9AE}" pid="3" name="MediaServiceImageTags">
    <vt:lpwstr/>
  </property>
</Properties>
</file>